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hubbub_prima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645920" cy="4767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" y="2194560"/>
            <a:ext cx="1051560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>
                <a:solidFill>
                  <a:srgbClr val="5D5AA7"/>
                </a:solidFill>
                <a:latin typeface="Lato"/>
              </a:rPr>
              <a:t>A Giving Day for [SCHOOL]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080" y="3703320"/>
            <a:ext cx="2926080" cy="38100"/>
          </a:xfrm>
          <a:prstGeom prst="rect">
            <a:avLst/>
          </a:prstGeom>
          <a:solidFill>
            <a:srgbClr val="12A5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3977639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>
                <a:solidFill>
                  <a:srgbClr val="333338"/>
                </a:solidFill>
                <a:latin typeface="Lato"/>
              </a:rPr>
              <a:t>Launching [THE FOUNDATION], [MONTH YEAR]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566928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5A5B62"/>
                </a:solidFill>
                <a:latin typeface="Lato"/>
              </a:rPr>
              <a:t>Prepared for the Senior Leadership Team by [YOUR NAME], [DATE]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5D5AA7"/>
                </a:solidFill>
                <a:latin typeface="Lato"/>
              </a:rPr>
              <a:t>What we are asking the SLT to agree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325880"/>
            <a:ext cx="2194560" cy="38100"/>
          </a:xfrm>
          <a:prstGeom prst="rect">
            <a:avLst/>
          </a:prstGeom>
          <a:solidFill>
            <a:srgbClr val="12A5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783080"/>
            <a:ext cx="1088136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sz="2100">
                <a:solidFill>
                  <a:srgbClr val="333338"/>
                </a:solidFill>
                <a:latin typeface="Lato"/>
              </a:rPr>
              <a:t>1.  Approve a Giving Day in [MONTH YEAR] in principle, and protect a date.</a:t>
            </a:r>
          </a:p>
          <a:p>
            <a:pPr>
              <a:spcAft>
                <a:spcPts val="1800"/>
              </a:spcAft>
            </a:pPr>
            <a:r>
              <a:rPr sz="2100">
                <a:solidFill>
                  <a:srgbClr val="333338"/>
                </a:solidFill>
                <a:latin typeface="Lato"/>
              </a:rPr>
              <a:t>2.  Approve the budget of £[TOTAL] + VAT, or the commission alternative.</a:t>
            </a:r>
          </a:p>
          <a:p>
            <a:pPr>
              <a:spcAft>
                <a:spcPts val="1800"/>
              </a:spcAft>
            </a:pPr>
            <a:r>
              <a:rPr sz="2100">
                <a:solidFill>
                  <a:srgbClr val="333338"/>
                </a:solidFill>
                <a:latin typeface="Lato"/>
              </a:rPr>
              <a:t>3.  Support an approach to [THE PARENTS ASSOCIATION] about a match or challenge fund.</a:t>
            </a:r>
          </a:p>
          <a:p>
            <a:pPr>
              <a:spcAft>
                <a:spcPts val="1800"/>
              </a:spcAft>
            </a:pPr>
            <a:r>
              <a:rPr sz="2100">
                <a:solidFill>
                  <a:srgbClr val="333338"/>
                </a:solidFill>
                <a:latin typeface="Lato"/>
              </a:rPr>
              <a:t>4.  Agree the data and consent work needed to contact our community this autumn.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263640"/>
            <a:ext cx="8686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5A5B62"/>
                </a:solidFill>
                <a:latin typeface="Lato"/>
              </a:rPr>
              <a:t>If agreed, the next step is a kickoff and data review in [TERM], which is what decides whether [MONTH YEAR] is realistic.</a:t>
            </a:r>
          </a:p>
        </p:txBody>
      </p:sp>
      <p:pic>
        <p:nvPicPr>
          <p:cNvPr id="6" name="Picture 5" descr="hubbub_prima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7040" y="6126480"/>
            <a:ext cx="1097280" cy="31786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5D5AA7"/>
                </a:solidFill>
                <a:latin typeface="Lato"/>
              </a:rPr>
              <a:t>What we are proposing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325880"/>
            <a:ext cx="2194560" cy="38100"/>
          </a:xfrm>
          <a:prstGeom prst="rect">
            <a:avLst/>
          </a:prstGeom>
          <a:solidFill>
            <a:srgbClr val="12A5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691640"/>
            <a:ext cx="108813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b="1" sz="1900">
                <a:solidFill>
                  <a:srgbClr val="333338"/>
                </a:solidFill>
                <a:latin typeface="Lato"/>
              </a:rPr>
              <a:t>A Giving Day in [MONTH YEAR].</a:t>
            </a:r>
            <a:r>
              <a:rPr sz="1900">
                <a:solidFill>
                  <a:srgbClr val="333338"/>
                </a:solidFill>
                <a:latin typeface="Lato"/>
              </a:rPr>
              <a:t> A single 36 hour campaign, with a clear start and a clear end, asking the whole community to give.</a:t>
            </a:r>
          </a:p>
          <a:p>
            <a:pPr>
              <a:spcAft>
                <a:spcPts val="1400"/>
              </a:spcAft>
            </a:pPr>
            <a:r>
              <a:rPr b="1" sz="1900">
                <a:solidFill>
                  <a:srgbClr val="333338"/>
                </a:solidFill>
                <a:latin typeface="Lato"/>
              </a:rPr>
              <a:t>Two causes:</a:t>
            </a:r>
            <a:r>
              <a:rPr sz="1900">
                <a:solidFill>
                  <a:srgbClr val="333338"/>
                </a:solidFill>
                <a:latin typeface="Lato"/>
              </a:rPr>
              <a:t> [CAUSE ONE] and [CAUSE TWO]. Both are already priorities and both have a natural audience.</a:t>
            </a:r>
          </a:p>
          <a:p>
            <a:pPr>
              <a:spcAft>
                <a:spcPts val="1400"/>
              </a:spcAft>
            </a:pPr>
            <a:r>
              <a:rPr b="1" sz="1900">
                <a:solidFill>
                  <a:srgbClr val="333338"/>
                </a:solidFill>
                <a:latin typeface="Lato"/>
              </a:rPr>
              <a:t>The purpose is not only the money.</a:t>
            </a:r>
            <a:r>
              <a:rPr sz="1900">
                <a:solidFill>
                  <a:srgbClr val="333338"/>
                </a:solidFill>
                <a:latin typeface="Lato"/>
              </a:rPr>
              <a:t> It is to find out who our supporters are, which we will know far better afterwards than we do now.</a:t>
            </a:r>
          </a:p>
          <a:p>
            <a:pPr>
              <a:spcAft>
                <a:spcPts val="1400"/>
              </a:spcAft>
            </a:pPr>
            <a:r>
              <a:rPr b="1" sz="1900">
                <a:solidFill>
                  <a:srgbClr val="333338"/>
                </a:solidFill>
                <a:latin typeface="Lato"/>
              </a:rPr>
              <a:t>It launches [THE FOUNDATION] publicly,</a:t>
            </a:r>
            <a:r>
              <a:rPr sz="1900">
                <a:solidFill>
                  <a:srgbClr val="333338"/>
                </a:solidFill>
                <a:latin typeface="Lato"/>
              </a:rPr>
              <a:t> rather than letting it start quietly and hope people notice.</a:t>
            </a:r>
          </a:p>
        </p:txBody>
      </p:sp>
      <p:pic>
        <p:nvPicPr>
          <p:cNvPr id="5" name="Picture 4" descr="hubbub_prima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7040" y="6126480"/>
            <a:ext cx="1097280" cy="31786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5D5AA7"/>
                </a:solidFill>
                <a:latin typeface="Lato"/>
              </a:rPr>
              <a:t>Why a Giving Day, and why now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325880"/>
            <a:ext cx="2194560" cy="38100"/>
          </a:xfrm>
          <a:prstGeom prst="rect">
            <a:avLst/>
          </a:prstGeom>
          <a:solidFill>
            <a:srgbClr val="12A5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691640"/>
            <a:ext cx="108813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b="1" sz="1900">
                <a:solidFill>
                  <a:srgbClr val="333338"/>
                </a:solidFill>
                <a:latin typeface="Lato"/>
              </a:rPr>
              <a:t>We are starting from a low base.</a:t>
            </a:r>
            <a:r>
              <a:rPr sz="1900">
                <a:solidFill>
                  <a:srgbClr val="333338"/>
                </a:solidFill>
                <a:latin typeface="Lato"/>
              </a:rPr>
              <a:t> A Giving Day is the fastest way to build a donor base from one, because it gives the whole community a single reason and a single moment to start.</a:t>
            </a:r>
          </a:p>
          <a:p>
            <a:pPr>
              <a:spcAft>
                <a:spcPts val="1400"/>
              </a:spcAft>
            </a:pPr>
            <a:r>
              <a:rPr b="1" sz="1900">
                <a:solidFill>
                  <a:srgbClr val="333338"/>
                </a:solidFill>
                <a:latin typeface="Lato"/>
              </a:rPr>
              <a:t>It is finite.</a:t>
            </a:r>
            <a:r>
              <a:rPr sz="1900">
                <a:solidFill>
                  <a:srgbClr val="333338"/>
                </a:solidFill>
                <a:latin typeface="Lato"/>
              </a:rPr>
              <a:t> 36 hours is something a school can rally around. An open-ended appeal is not, and it quietly never ends.</a:t>
            </a:r>
          </a:p>
          <a:p>
            <a:pPr>
              <a:spcAft>
                <a:spcPts val="1400"/>
              </a:spcAft>
            </a:pPr>
            <a:r>
              <a:rPr b="1" sz="1900">
                <a:solidFill>
                  <a:srgbClr val="333338"/>
                </a:solidFill>
                <a:latin typeface="Lato"/>
              </a:rPr>
              <a:t>It gives people a reason to act now.</a:t>
            </a:r>
            <a:r>
              <a:rPr sz="1900">
                <a:solidFill>
                  <a:srgbClr val="333338"/>
                </a:solidFill>
                <a:latin typeface="Lato"/>
              </a:rPr>
              <a:t> Match funding, a visible total and a deadline do more than any amount of asking politely over a year.</a:t>
            </a:r>
          </a:p>
          <a:p>
            <a:pPr>
              <a:spcAft>
                <a:spcPts val="1400"/>
              </a:spcAft>
            </a:pPr>
            <a:r>
              <a:rPr b="1" sz="1900">
                <a:solidFill>
                  <a:srgbClr val="333338"/>
                </a:solidFill>
                <a:latin typeface="Lato"/>
              </a:rPr>
              <a:t>It builds the habit.</a:t>
            </a:r>
            <a:r>
              <a:rPr sz="1900">
                <a:solidFill>
                  <a:srgbClr val="333338"/>
                </a:solidFill>
                <a:latin typeface="Lato"/>
              </a:rPr>
              <a:t> The first Giving Day matters less for what it raises than for the second one it makes possible.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263640"/>
            <a:ext cx="8686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5A5B62"/>
                </a:solidFill>
                <a:latin typeface="Lato"/>
              </a:rPr>
              <a:t>Roughly 400 Giving Days have been run in UK education over the last eleven years. This is a well-established format, not an experiment.</a:t>
            </a:r>
          </a:p>
        </p:txBody>
      </p:sp>
      <p:pic>
        <p:nvPicPr>
          <p:cNvPr id="6" name="Picture 5" descr="hubbub_prima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7040" y="6126480"/>
            <a:ext cx="1097280" cy="31786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5D5AA7"/>
                </a:solidFill>
                <a:latin typeface="Lato"/>
              </a:rPr>
              <a:t>What a first Giving Day typically achieves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325880"/>
            <a:ext cx="2194560" cy="38100"/>
          </a:xfrm>
          <a:prstGeom prst="rect">
            <a:avLst/>
          </a:prstGeom>
          <a:solidFill>
            <a:srgbClr val="12A5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2011680"/>
            <a:ext cx="248031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12A59E"/>
                </a:solidFill>
                <a:latin typeface="Lato"/>
              </a:rPr>
              <a:t>250-500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200400"/>
            <a:ext cx="248031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333338"/>
                </a:solidFill>
                <a:latin typeface="Lato"/>
              </a:rPr>
              <a:t>donors, at a first Giving Day in an independent school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40430" y="2011680"/>
            <a:ext cx="248031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12A59E"/>
                </a:solidFill>
                <a:latin typeface="Lato"/>
              </a:rPr>
              <a:t>£50-200k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40430" y="3200400"/>
            <a:ext cx="248031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333338"/>
                </a:solidFill>
                <a:latin typeface="Lato"/>
              </a:rPr>
              <a:t>raised, before match funding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40780" y="2011680"/>
            <a:ext cx="248031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12A59E"/>
                </a:solidFill>
                <a:latin typeface="Lato"/>
              </a:rPr>
              <a:t>30-50%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40780" y="3200400"/>
            <a:ext cx="248031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333338"/>
                </a:solidFill>
                <a:latin typeface="Lato"/>
              </a:rPr>
              <a:t>of donors giving to the school for the first time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41130" y="2011680"/>
            <a:ext cx="248031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800" b="1">
                <a:solidFill>
                  <a:srgbClr val="12A59E"/>
                </a:solidFill>
                <a:latin typeface="Lato"/>
              </a:rPr>
              <a:t>£10-50k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41130" y="3200400"/>
            <a:ext cx="248031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0">
                <a:solidFill>
                  <a:srgbClr val="333338"/>
                </a:solidFill>
                <a:latin typeface="Lato"/>
              </a:rPr>
              <a:t>typical match or challenge funding, which can double the headline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4937760"/>
            <a:ext cx="1088136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5A5B62"/>
                </a:solidFill>
                <a:latin typeface="Lato"/>
              </a:rPr>
              <a:t>These are ranges from comparable schools, not a forecast for [SCHOOL]. Our own result will depend most on how many people we can actually contact, which is the work between now and [WHEN THE DATA WORK FINISHES].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6263640"/>
            <a:ext cx="8686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5A5B62"/>
                </a:solidFill>
                <a:latin typeface="Lato"/>
              </a:rPr>
              <a:t>Source: Hubbub, across nearly 400 Giving Days for more than 200 institutions.</a:t>
            </a:r>
          </a:p>
        </p:txBody>
      </p:sp>
      <p:pic>
        <p:nvPicPr>
          <p:cNvPr id="14" name="Picture 13" descr="hubbub_prima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7040" y="6126480"/>
            <a:ext cx="1097280" cy="31786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5D5AA7"/>
                </a:solidFill>
                <a:latin typeface="Lato"/>
              </a:rPr>
              <a:t>What we would be asking the community to fund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325880"/>
            <a:ext cx="2194560" cy="38100"/>
          </a:xfrm>
          <a:prstGeom prst="rect">
            <a:avLst/>
          </a:prstGeom>
          <a:solidFill>
            <a:srgbClr val="12A5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691640"/>
            <a:ext cx="108813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b="1" sz="1900">
                <a:solidFill>
                  <a:srgbClr val="333338"/>
                </a:solidFill>
                <a:latin typeface="Lato"/>
              </a:rPr>
              <a:t>[CAUSE ONE].</a:t>
            </a:r>
            <a:r>
              <a:rPr sz="1900">
                <a:solidFill>
                  <a:srgbClr val="333338"/>
                </a:solidFill>
                <a:latin typeface="Lato"/>
              </a:rPr>
              <a:t> [Why this is your clearest ask. For example: alumni and parents understand what a place at [SCHOOL] is worth, because they have seen it.]</a:t>
            </a:r>
          </a:p>
          <a:p>
            <a:pPr>
              <a:spcAft>
                <a:spcPts val="1400"/>
              </a:spcAft>
            </a:pPr>
            <a:r>
              <a:rPr b="1" sz="1900">
                <a:solidFill>
                  <a:srgbClr val="333338"/>
                </a:solidFill>
                <a:latin typeface="Lato"/>
              </a:rPr>
              <a:t>[CAUSE TWO].</a:t>
            </a:r>
            <a:r>
              <a:rPr sz="1900">
                <a:solidFill>
                  <a:srgbClr val="333338"/>
                </a:solidFill>
                <a:latin typeface="Lato"/>
              </a:rPr>
              <a:t> [Who this one speaks to, and what it gives you to say to people who are not traditional donors.]</a:t>
            </a:r>
          </a:p>
          <a:p>
            <a:pPr>
              <a:spcAft>
                <a:spcPts val="1400"/>
              </a:spcAft>
            </a:pPr>
            <a:r>
              <a:rPr b="1" sz="1900">
                <a:solidFill>
                  <a:srgbClr val="333338"/>
                </a:solidFill>
                <a:latin typeface="Lato"/>
              </a:rPr>
              <a:t>Two causes, one campaign.</a:t>
            </a:r>
            <a:r>
              <a:rPr sz="1900">
                <a:solidFill>
                  <a:srgbClr val="333338"/>
                </a:solidFill>
                <a:latin typeface="Lato"/>
              </a:rPr>
              <a:t> A donor chooses which to support, which converts better than a single institutional appeal.</a:t>
            </a:r>
          </a:p>
        </p:txBody>
      </p:sp>
      <p:pic>
        <p:nvPicPr>
          <p:cNvPr id="5" name="Picture 4" descr="hubbub_prima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7040" y="6126480"/>
            <a:ext cx="1097280" cy="31786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5D5AA7"/>
                </a:solidFill>
                <a:latin typeface="Lato"/>
              </a:rPr>
              <a:t>What this asks of the school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325880"/>
            <a:ext cx="2194560" cy="38100"/>
          </a:xfrm>
          <a:prstGeom prst="rect">
            <a:avLst/>
          </a:prstGeom>
          <a:solidFill>
            <a:srgbClr val="12A5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691640"/>
            <a:ext cx="108813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b="1" sz="1900">
                <a:solidFill>
                  <a:srgbClr val="333338"/>
                </a:solidFill>
                <a:latin typeface="Lato"/>
              </a:rPr>
              <a:t>A date in the calendar,</a:t>
            </a:r>
            <a:r>
              <a:rPr sz="1900">
                <a:solidFill>
                  <a:srgbClr val="333338"/>
                </a:solidFill>
                <a:latin typeface="Lato"/>
              </a:rPr>
              <a:t> protected, in [MONTH YEAR], and agreed far enough ahead that it does not collide with everything else.</a:t>
            </a:r>
          </a:p>
          <a:p>
            <a:pPr>
              <a:spcAft>
                <a:spcPts val="1400"/>
              </a:spcAft>
            </a:pPr>
            <a:r>
              <a:rPr b="1" sz="1900">
                <a:solidFill>
                  <a:srgbClr val="333338"/>
                </a:solidFill>
                <a:latin typeface="Lato"/>
              </a:rPr>
              <a:t>Permission to contact our community properly,</a:t>
            </a:r>
            <a:r>
              <a:rPr sz="1900">
                <a:solidFill>
                  <a:srgbClr val="333338"/>
                </a:solidFill>
                <a:latin typeface="Lato"/>
              </a:rPr>
              <a:t> and the data work to make that possible. This is the single biggest determinant of the result.</a:t>
            </a:r>
          </a:p>
          <a:p>
            <a:pPr>
              <a:spcAft>
                <a:spcPts val="1400"/>
              </a:spcAft>
            </a:pPr>
            <a:r>
              <a:rPr b="1" sz="1900">
                <a:solidFill>
                  <a:srgbClr val="333338"/>
                </a:solidFill>
                <a:latin typeface="Lato"/>
              </a:rPr>
              <a:t>A conversation with [THE PARENTS ASSOCIATION] about match funding.</a:t>
            </a:r>
            <a:r>
              <a:rPr sz="1900">
                <a:solidFill>
                  <a:srgbClr val="333338"/>
                </a:solidFill>
                <a:latin typeface="Lato"/>
              </a:rPr>
              <a:t> A challenge fund of even a modest size changes the campaign, because every gift is then worth double.</a:t>
            </a:r>
          </a:p>
          <a:p>
            <a:pPr>
              <a:spcAft>
                <a:spcPts val="1400"/>
              </a:spcAft>
            </a:pPr>
            <a:r>
              <a:rPr b="1" sz="1900">
                <a:solidFill>
                  <a:srgbClr val="333338"/>
                </a:solidFill>
                <a:latin typeface="Lato"/>
              </a:rPr>
              <a:t>Visible backing from the SLT and the Head.</a:t>
            </a:r>
            <a:r>
              <a:rPr sz="1900">
                <a:solidFill>
                  <a:srgbClr val="333338"/>
                </a:solidFill>
                <a:latin typeface="Lato"/>
              </a:rPr>
              <a:t> Pupils, staff and parents take their cue from whether the school is obviously behind it.</a:t>
            </a:r>
          </a:p>
          <a:p>
            <a:pPr>
              <a:spcAft>
                <a:spcPts val="1400"/>
              </a:spcAft>
            </a:pPr>
            <a:r>
              <a:rPr b="1" sz="1900">
                <a:solidFill>
                  <a:srgbClr val="333338"/>
                </a:solidFill>
                <a:latin typeface="Lato"/>
              </a:rPr>
              <a:t>My time, and what it realistically takes.</a:t>
            </a:r>
            <a:r>
              <a:rPr sz="1900">
                <a:solidFill>
                  <a:srgbClr val="333338"/>
                </a:solidFill>
                <a:latin typeface="Lato"/>
              </a:rPr>
              <a:t> About [X] days across the year alongside my existing role, concentrated in the summer term and the fortnight around the day.</a:t>
            </a:r>
          </a:p>
        </p:txBody>
      </p:sp>
      <p:pic>
        <p:nvPicPr>
          <p:cNvPr id="5" name="Picture 4" descr="hubbub_prima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7040" y="6126480"/>
            <a:ext cx="1097280" cy="31786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5D5AA7"/>
                </a:solidFill>
                <a:latin typeface="Lato"/>
              </a:rPr>
              <a:t>What it would cost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325880"/>
            <a:ext cx="2194560" cy="38100"/>
          </a:xfrm>
          <a:prstGeom prst="rect">
            <a:avLst/>
          </a:prstGeom>
          <a:solidFill>
            <a:srgbClr val="12A5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0080" y="1737360"/>
          <a:ext cx="1088136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40680"/>
                <a:gridCol w="5440680"/>
              </a:tblGrid>
              <a:tr h="457200">
                <a:tc>
                  <a:txBody>
                    <a:bodyPr/>
                    <a:lstStyle/>
                    <a:p>
                      <a:r>
                        <a:rPr b="1" sz="1600">
                          <a:solidFill>
                            <a:srgbClr val="FFFFFF"/>
                          </a:solidFill>
                          <a:latin typeface="Lato"/>
                        </a:rPr>
                        <a:t>Item</a:t>
                      </a:r>
                    </a:p>
                  </a:txBody>
                  <a:tcPr>
                    <a:solidFill>
                      <a:srgbClr val="5D5A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600">
                          <a:solidFill>
                            <a:srgbClr val="FFFFFF"/>
                          </a:solidFill>
                          <a:latin typeface="Lato"/>
                        </a:rPr>
                        <a:t>Cost</a:t>
                      </a:r>
                    </a:p>
                  </a:txBody>
                  <a:tcPr>
                    <a:solidFill>
                      <a:srgbClr val="5D5AA7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500">
                          <a:solidFill>
                            <a:srgbClr val="333338"/>
                          </a:solidFill>
                          <a:latin typeface="Lato"/>
                        </a:rPr>
                        <a:t>Giving Day platform, fixed fee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500">
                          <a:solidFill>
                            <a:srgbClr val="333338"/>
                          </a:solidFill>
                          <a:latin typeface="Lato"/>
                        </a:rPr>
                        <a:t>£[PLATFORM FEE] + VAT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500">
                          <a:solidFill>
                            <a:srgbClr val="333338"/>
                          </a:solidFill>
                          <a:latin typeface="Lato"/>
                        </a:rPr>
                        <a:t>Consultancy support across the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500">
                          <a:solidFill>
                            <a:srgbClr val="333338"/>
                          </a:solidFill>
                          <a:latin typeface="Lato"/>
                        </a:rPr>
                        <a:t>£[CONSULTANCY FEE] + VAT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500">
                          <a:solidFill>
                            <a:srgbClr val="333338"/>
                          </a:solidFill>
                          <a:latin typeface="Lato"/>
                        </a:rPr>
                        <a:t>Total, fixed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500">
                          <a:solidFill>
                            <a:srgbClr val="333338"/>
                          </a:solidFill>
                          <a:latin typeface="Lato"/>
                        </a:rPr>
                        <a:t>£[TOTAL] + VAT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500">
                          <a:solidFill>
                            <a:srgbClr val="333338"/>
                          </a:solidFill>
                          <a:latin typeface="Lato"/>
                        </a:rPr>
                        <a:t>Alternative: commission 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500">
                          <a:solidFill>
                            <a:srgbClr val="333338"/>
                          </a:solidFill>
                          <a:latin typeface="Lato"/>
                        </a:rPr>
                        <a:t>[X]% of online gifts, excluding match funding and direct debits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500">
                          <a:solidFill>
                            <a:srgbClr val="333338"/>
                          </a:solidFill>
                          <a:latin typeface="Lato"/>
                        </a:rPr>
                        <a:t>Card processing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500">
                          <a:solidFill>
                            <a:srgbClr val="333338"/>
                          </a:solidFill>
                          <a:latin typeface="Lato"/>
                        </a:rPr>
                        <a:t>Passed through at cost, roughly 1.2% + 20p on UK cards at the nonprofit rate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40080" y="6263640"/>
            <a:ext cx="8686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5A5B62"/>
                </a:solidFill>
                <a:latin typeface="Lato"/>
              </a:rPr>
              <a:t>Under a commission model the platform costs nothing unless the campaign raises money. Ask your supplier for the break-even point against their fixed fee, and put both numbers here, so the SLT can see the choice rather than take it on trust.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502920"/>
            <a:ext cx="108813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5D5AA7"/>
                </a:solidFill>
                <a:latin typeface="Lato"/>
              </a:rPr>
              <a:t>What could go wrong, and what we would do about it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325880"/>
            <a:ext cx="2194560" cy="38100"/>
          </a:xfrm>
          <a:prstGeom prst="rect">
            <a:avLst/>
          </a:prstGeom>
          <a:solidFill>
            <a:srgbClr val="12A59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691640"/>
            <a:ext cx="1088136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b="1" sz="1900">
                <a:solidFill>
                  <a:srgbClr val="333338"/>
                </a:solidFill>
                <a:latin typeface="Lato"/>
              </a:rPr>
              <a:t>We cannot contact enough people.</a:t>
            </a:r>
            <a:r>
              <a:rPr sz="1900">
                <a:solidFill>
                  <a:srgbClr val="333338"/>
                </a:solidFill>
                <a:latin typeface="Lato"/>
              </a:rPr>
              <a:t> The most likely failure, and the most fixable. It is why the data work starts this autumn and not next summer.</a:t>
            </a:r>
          </a:p>
          <a:p>
            <a:pPr>
              <a:spcAft>
                <a:spcPts val="1400"/>
              </a:spcAft>
            </a:pPr>
            <a:r>
              <a:rPr b="1" sz="1900">
                <a:solidFill>
                  <a:srgbClr val="333338"/>
                </a:solidFill>
                <a:latin typeface="Lato"/>
              </a:rPr>
              <a:t>No match funding.</a:t>
            </a:r>
            <a:r>
              <a:rPr sz="1900">
                <a:solidFill>
                  <a:srgbClr val="333338"/>
                </a:solidFill>
                <a:latin typeface="Lato"/>
              </a:rPr>
              <a:t> The campaign still works, it just works less well. We would know by spring and could plan around it.</a:t>
            </a:r>
          </a:p>
          <a:p>
            <a:pPr>
              <a:spcAft>
                <a:spcPts val="1400"/>
              </a:spcAft>
            </a:pPr>
            <a:r>
              <a:rPr b="1" sz="1900">
                <a:solidFill>
                  <a:srgbClr val="333338"/>
                </a:solidFill>
                <a:latin typeface="Lato"/>
              </a:rPr>
              <a:t>It lands badly with parents.</a:t>
            </a:r>
            <a:r>
              <a:rPr sz="1900">
                <a:solidFill>
                  <a:srgbClr val="333338"/>
                </a:solidFill>
                <a:latin typeface="Lato"/>
              </a:rPr>
              <a:t> Managed by asking the community for a cause they already believe in, and by being clear that giving is entirely optional.</a:t>
            </a:r>
          </a:p>
          <a:p>
            <a:pPr>
              <a:spcAft>
                <a:spcPts val="1400"/>
              </a:spcAft>
            </a:pPr>
            <a:r>
              <a:rPr b="1" sz="1900">
                <a:solidFill>
                  <a:srgbClr val="333338"/>
                </a:solidFill>
                <a:latin typeface="Lato"/>
              </a:rPr>
              <a:t>It rests on one part-time person.</a:t>
            </a:r>
            <a:r>
              <a:rPr sz="1900">
                <a:solidFill>
                  <a:srgbClr val="333338"/>
                </a:solidFill>
                <a:latin typeface="Lato"/>
              </a:rPr>
              <a:t> The real risk. It is why the proposal includes consultancy support rather than software alone, and why the timeline is deliberately long.</a:t>
            </a:r>
          </a:p>
        </p:txBody>
      </p:sp>
      <p:pic>
        <p:nvPicPr>
          <p:cNvPr id="5" name="Picture 4" descr="hubbub_prima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7040" y="6126480"/>
            <a:ext cx="1097280" cy="31786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2011680"/>
            <a:ext cx="2194560" cy="50800"/>
          </a:xfrm>
          <a:prstGeom prst="rect">
            <a:avLst/>
          </a:prstGeom>
          <a:solidFill>
            <a:srgbClr val="5D5A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377440"/>
            <a:ext cx="1088136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000" b="1">
                <a:solidFill>
                  <a:srgbClr val="5D5AA7"/>
                </a:solidFill>
                <a:latin typeface="Lato"/>
              </a:rPr>
              <a:t>A first Giving Day is worth doing for the donor base it creates, not the total it posts.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4572000"/>
            <a:ext cx="108813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5A5B62"/>
                </a:solidFill>
                <a:latin typeface="Lato"/>
              </a:rPr>
              <a:t>The number that matters most is how many people give for the first time, because those are the people [THE FOUNDATION] will be built on.</a:t>
            </a:r>
          </a:p>
        </p:txBody>
      </p:sp>
      <p:pic>
        <p:nvPicPr>
          <p:cNvPr id="5" name="Picture 4" descr="hubbub_prima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7040" y="6126480"/>
            <a:ext cx="1097280" cy="3178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the case for investment: a Giving Day briefing for your SLT</dc:title>
  <dc:subject/>
  <dc:creator>Hubbub</dc:creator>
  <cp:keywords/>
  <dc:description>A template you are meant to edit. Replace every [PLACEHOLDER] with your own detail, put your own branding on it, and delete anything that does not apply.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